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9144000"/>
  <p:notesSz cx="6858000" cy="9144000"/>
  <p:embeddedFontLst>
    <p:embeddedFont>
      <p:font typeface="Source Sans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SourceSansPro-bold.fntdata"/><Relationship Id="rId12" Type="http://schemas.openxmlformats.org/officeDocument/2006/relationships/slide" Target="slides/slide8.xml"/><Relationship Id="rId34" Type="http://schemas.openxmlformats.org/officeDocument/2006/relationships/font" Target="fonts/SourceSansPro-regular.fntdata"/><Relationship Id="rId15" Type="http://schemas.openxmlformats.org/officeDocument/2006/relationships/slide" Target="slides/slide11.xml"/><Relationship Id="rId37" Type="http://schemas.openxmlformats.org/officeDocument/2006/relationships/font" Target="fonts/SourceSansPro-boldItalic.fntdata"/><Relationship Id="rId14" Type="http://schemas.openxmlformats.org/officeDocument/2006/relationships/slide" Target="slides/slide10.xml"/><Relationship Id="rId36" Type="http://schemas.openxmlformats.org/officeDocument/2006/relationships/font" Target="fonts/SourceSansPr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solidFill>
          <a:srgbClr val="00C5B9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1692000" y="3265350"/>
            <a:ext cx="5759999" cy="1546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/>
        </p:txBody>
      </p:sp>
      <p:sp>
        <p:nvSpPr>
          <p:cNvPr id="11" name="Shape 11"/>
          <p:cNvSpPr/>
          <p:nvPr/>
        </p:nvSpPr>
        <p:spPr>
          <a:xfrm>
            <a:off x="3855150" y="1840275"/>
            <a:ext cx="1433699" cy="955799"/>
          </a:xfrm>
          <a:prstGeom prst="wedgeRectCallout">
            <a:avLst>
              <a:gd fmla="val 8366" name="adj1"/>
              <a:gd fmla="val 80819" name="adj2"/>
            </a:avLst>
          </a:prstGeom>
          <a:noFill/>
          <a:ln cap="flat" cmpd="sng" w="114300">
            <a:solidFill>
              <a:srgbClr val="F05768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pink">
    <p:bg>
      <p:bgPr>
        <a:solidFill>
          <a:srgbClr val="FD8E8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teal">
    <p:bg>
      <p:bgPr>
        <a:solidFill>
          <a:srgbClr val="6CF3CE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dark">
    <p:bg>
      <p:bgPr>
        <a:solidFill>
          <a:srgbClr val="00C5B9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teal">
    <p:bg>
      <p:bgPr>
        <a:solidFill>
          <a:srgbClr val="6CF3CE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854251" y="3922275"/>
            <a:ext cx="3815400" cy="993899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" name="Shape 16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 pink">
    <p:bg>
      <p:bgPr>
        <a:solidFill>
          <a:srgbClr val="FD8E80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854251" y="3922275"/>
            <a:ext cx="3815400" cy="993899"/>
          </a:xfrm>
          <a:prstGeom prst="rect">
            <a:avLst/>
          </a:prstGeom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" name="Shape 21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solidFill>
          <a:srgbClr val="F05768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855150" y="1459275"/>
            <a:ext cx="1433699" cy="955799"/>
          </a:xfrm>
          <a:prstGeom prst="wedgeRectCallout">
            <a:avLst>
              <a:gd fmla="val 8366" name="adj1"/>
              <a:gd fmla="val 8081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10450" y="2790325"/>
            <a:ext cx="7523099" cy="804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 i="1"/>
            </a:lvl1pPr>
            <a:lvl2pPr lvl="1" rtl="0" algn="ctr">
              <a:spcBef>
                <a:spcPts val="0"/>
              </a:spcBef>
              <a:defRPr i="1"/>
            </a:lvl2pPr>
            <a:lvl3pPr lvl="2" rtl="0" algn="ctr">
              <a:spcBef>
                <a:spcPts val="0"/>
              </a:spcBef>
              <a:defRPr i="1"/>
            </a:lvl3pPr>
            <a:lvl4pPr lvl="3" rtl="0" algn="ctr">
              <a:spcBef>
                <a:spcPts val="0"/>
              </a:spcBef>
              <a:defRPr i="1"/>
            </a:lvl4pPr>
            <a:lvl5pPr lvl="4" rtl="0" algn="ctr">
              <a:spcBef>
                <a:spcPts val="0"/>
              </a:spcBef>
              <a:defRPr i="1"/>
            </a:lvl5pPr>
            <a:lvl6pPr lvl="5" rtl="0" algn="ctr">
              <a:spcBef>
                <a:spcPts val="0"/>
              </a:spcBef>
              <a:defRPr i="1"/>
            </a:lvl6pPr>
            <a:lvl7pPr lvl="6" rtl="0" algn="ctr">
              <a:spcBef>
                <a:spcPts val="0"/>
              </a:spcBef>
              <a:defRPr i="1"/>
            </a:lvl7pPr>
            <a:lvl8pPr lvl="7" rtl="0" algn="ctr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/>
        </p:txBody>
      </p:sp>
      <p:sp>
        <p:nvSpPr>
          <p:cNvPr id="26" name="Shape 26"/>
          <p:cNvSpPr txBox="1"/>
          <p:nvPr/>
        </p:nvSpPr>
        <p:spPr>
          <a:xfrm>
            <a:off x="3593400" y="14990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181050" y="1331950"/>
            <a:ext cx="8781899" cy="53576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9" name="Shape 29"/>
          <p:cNvGrpSpPr/>
          <p:nvPr/>
        </p:nvGrpSpPr>
        <p:grpSpPr>
          <a:xfrm>
            <a:off x="180850" y="168450"/>
            <a:ext cx="8781899" cy="1296663"/>
            <a:chOff x="180850" y="168450"/>
            <a:chExt cx="8781899" cy="1296663"/>
          </a:xfrm>
        </p:grpSpPr>
        <p:sp>
          <p:nvSpPr>
            <p:cNvPr id="30" name="Shape 30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Shape 33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l">
              <a:spcBef>
                <a:spcPts val="0"/>
              </a:spcBef>
              <a:defRPr/>
            </a:lvl1pPr>
            <a:lvl2pPr lvl="1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753150" y="1600200"/>
            <a:ext cx="76377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81050" y="1331950"/>
            <a:ext cx="8781899" cy="53576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7" name="Shape 37"/>
          <p:cNvGrpSpPr/>
          <p:nvPr/>
        </p:nvGrpSpPr>
        <p:grpSpPr>
          <a:xfrm>
            <a:off x="180850" y="168450"/>
            <a:ext cx="8781899" cy="1296663"/>
            <a:chOff x="180850" y="168450"/>
            <a:chExt cx="8781899" cy="1296663"/>
          </a:xfrm>
        </p:grpSpPr>
        <p:sp>
          <p:nvSpPr>
            <p:cNvPr id="38" name="Shape 38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Shape 41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600200"/>
            <a:ext cx="3994500" cy="4686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692274" y="1600200"/>
            <a:ext cx="3994500" cy="4686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81050" y="1331950"/>
            <a:ext cx="8781899" cy="53576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180850" y="168450"/>
            <a:ext cx="8781899" cy="1296663"/>
            <a:chOff x="180850" y="168450"/>
            <a:chExt cx="8781899" cy="1296663"/>
          </a:xfrm>
        </p:grpSpPr>
        <p:sp>
          <p:nvSpPr>
            <p:cNvPr id="47" name="Shape 47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Shape 50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89283" y="1600200"/>
            <a:ext cx="26319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3256050" y="1600200"/>
            <a:ext cx="26319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6022816" y="1600200"/>
            <a:ext cx="26319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180850" y="168450"/>
            <a:ext cx="8781899" cy="1296663"/>
            <a:chOff x="180850" y="168450"/>
            <a:chExt cx="8781899" cy="1296663"/>
          </a:xfrm>
        </p:grpSpPr>
        <p:sp>
          <p:nvSpPr>
            <p:cNvPr id="56" name="Shape 56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70050" y="6049300"/>
            <a:ext cx="8403900" cy="51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b="1" sz="1400"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80050" y="274650"/>
            <a:ext cx="73838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b="1" sz="24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80050" y="1600209"/>
            <a:ext cx="7383899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2F3848"/>
              </a:buClr>
              <a:buSzPct val="100000"/>
              <a:buFont typeface="Source Sans Pro"/>
              <a:buChar char="■"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jpg"/><Relationship Id="rId4" Type="http://schemas.openxmlformats.org/officeDocument/2006/relationships/image" Target="../media/image07.jpg"/><Relationship Id="rId5" Type="http://schemas.openxmlformats.org/officeDocument/2006/relationships/image" Target="../media/image0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gif"/><Relationship Id="rId4" Type="http://schemas.openxmlformats.org/officeDocument/2006/relationships/image" Target="../media/image1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Relationship Id="rId4" Type="http://schemas.openxmlformats.org/officeDocument/2006/relationships/image" Target="../media/image16.gif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gif"/><Relationship Id="rId4" Type="http://schemas.openxmlformats.org/officeDocument/2006/relationships/image" Target="../media/image18.png"/><Relationship Id="rId5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gif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Relationship Id="rId4" Type="http://schemas.openxmlformats.org/officeDocument/2006/relationships/image" Target="../media/image02.jpg"/><Relationship Id="rId5" Type="http://schemas.openxmlformats.org/officeDocument/2006/relationships/image" Target="../media/image03.jpg"/><Relationship Id="rId6" Type="http://schemas.openxmlformats.org/officeDocument/2006/relationships/image" Target="../media/image0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ctrTitle"/>
          </p:nvPr>
        </p:nvSpPr>
        <p:spPr>
          <a:xfrm>
            <a:off x="1692000" y="4079025"/>
            <a:ext cx="5759999" cy="111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Echo-locator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3373825" y="1166650"/>
            <a:ext cx="2469000" cy="24120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lind.jpg"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350" y="1478350"/>
            <a:ext cx="2195296" cy="2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246125" y="1806100"/>
            <a:ext cx="2631900" cy="45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Kajal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3103647" y="1806100"/>
            <a:ext cx="2631900" cy="45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James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3" type="body"/>
          </p:nvPr>
        </p:nvSpPr>
        <p:spPr>
          <a:xfrm>
            <a:off x="6157774" y="1806100"/>
            <a:ext cx="2397900" cy="45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Bishala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Who?</a:t>
            </a:r>
          </a:p>
        </p:txBody>
      </p:sp>
      <p:pic>
        <p:nvPicPr>
          <p:cNvPr descr="kajal.jpg"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75" y="2486650"/>
            <a:ext cx="2157000" cy="30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398575" y="5575375"/>
            <a:ext cx="6121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E6E8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Credit: J P Davidson/Flickr Creative Commons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n.jpg"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548" y="2486648"/>
            <a:ext cx="1922099" cy="34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5029950" y="5899950"/>
            <a:ext cx="503099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E6E8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 1.</a:t>
            </a:r>
          </a:p>
        </p:txBody>
      </p:sp>
      <p:pic>
        <p:nvPicPr>
          <p:cNvPr descr="woman.jpg"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0775" y="2484772"/>
            <a:ext cx="2631899" cy="309248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8321975" y="5499175"/>
            <a:ext cx="503099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6E6E8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 2.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a_solido_n-50-01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50" y="1210800"/>
            <a:ext cx="8779199" cy="443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idx="4294967295" type="title"/>
          </p:nvPr>
        </p:nvSpPr>
        <p:spPr>
          <a:xfrm>
            <a:off x="596100" y="168450"/>
            <a:ext cx="7951799" cy="973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cxnSp>
        <p:nvCxnSpPr>
          <p:cNvPr id="163" name="Shape 163"/>
          <p:cNvCxnSpPr/>
          <p:nvPr/>
        </p:nvCxnSpPr>
        <p:spPr>
          <a:xfrm rot="10800000">
            <a:off x="7714050" y="4520074"/>
            <a:ext cx="0" cy="308100"/>
          </a:xfrm>
          <a:prstGeom prst="straightConnector1">
            <a:avLst/>
          </a:prstGeom>
          <a:noFill/>
          <a:ln cap="rnd" cmpd="sng" w="28575">
            <a:solidFill>
              <a:srgbClr val="00C5B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64" name="Shape 164"/>
          <p:cNvCxnSpPr/>
          <p:nvPr/>
        </p:nvCxnSpPr>
        <p:spPr>
          <a:xfrm rot="10800000">
            <a:off x="6869375" y="2726924"/>
            <a:ext cx="0" cy="308100"/>
          </a:xfrm>
          <a:prstGeom prst="straightConnector1">
            <a:avLst/>
          </a:prstGeom>
          <a:noFill/>
          <a:ln cap="rnd" cmpd="sng" w="28575">
            <a:solidFill>
              <a:srgbClr val="00C5B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65" name="Shape 165"/>
          <p:cNvCxnSpPr/>
          <p:nvPr/>
        </p:nvCxnSpPr>
        <p:spPr>
          <a:xfrm rot="10800000">
            <a:off x="4197500" y="3247874"/>
            <a:ext cx="0" cy="308100"/>
          </a:xfrm>
          <a:prstGeom prst="straightConnector1">
            <a:avLst/>
          </a:prstGeom>
          <a:noFill/>
          <a:ln cap="rnd" cmpd="sng" w="28575">
            <a:solidFill>
              <a:srgbClr val="00C5B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66" name="Shape 166"/>
          <p:cNvCxnSpPr/>
          <p:nvPr/>
        </p:nvCxnSpPr>
        <p:spPr>
          <a:xfrm rot="10800000">
            <a:off x="2611875" y="4211974"/>
            <a:ext cx="0" cy="308100"/>
          </a:xfrm>
          <a:prstGeom prst="straightConnector1">
            <a:avLst/>
          </a:prstGeom>
          <a:noFill/>
          <a:ln cap="rnd" cmpd="sng" w="28575">
            <a:solidFill>
              <a:srgbClr val="00C5B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67" name="Shape 167"/>
          <p:cNvCxnSpPr/>
          <p:nvPr/>
        </p:nvCxnSpPr>
        <p:spPr>
          <a:xfrm rot="10800000">
            <a:off x="3891075" y="2221099"/>
            <a:ext cx="0" cy="308100"/>
          </a:xfrm>
          <a:prstGeom prst="straightConnector1">
            <a:avLst/>
          </a:prstGeom>
          <a:noFill/>
          <a:ln cap="rnd" cmpd="sng" w="28575">
            <a:solidFill>
              <a:srgbClr val="00C5B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68" name="Shape 168"/>
          <p:cNvCxnSpPr/>
          <p:nvPr/>
        </p:nvCxnSpPr>
        <p:spPr>
          <a:xfrm rot="10800000">
            <a:off x="1126775" y="2488624"/>
            <a:ext cx="0" cy="308100"/>
          </a:xfrm>
          <a:prstGeom prst="straightConnector1">
            <a:avLst/>
          </a:prstGeom>
          <a:noFill/>
          <a:ln cap="rnd" cmpd="sng" w="28575">
            <a:solidFill>
              <a:srgbClr val="00C5B9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69" name="Shape 169"/>
          <p:cNvSpPr/>
          <p:nvPr/>
        </p:nvSpPr>
        <p:spPr>
          <a:xfrm>
            <a:off x="1649825" y="2394225"/>
            <a:ext cx="582599" cy="2700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James</a:t>
            </a:r>
          </a:p>
        </p:txBody>
      </p:sp>
      <p:sp>
        <p:nvSpPr>
          <p:cNvPr id="170" name="Shape 170"/>
          <p:cNvSpPr/>
          <p:nvPr/>
        </p:nvSpPr>
        <p:spPr>
          <a:xfrm>
            <a:off x="6113225" y="2348525"/>
            <a:ext cx="647400" cy="2700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BIshala</a:t>
            </a:r>
          </a:p>
        </p:txBody>
      </p:sp>
      <p:sp>
        <p:nvSpPr>
          <p:cNvPr id="171" name="Shape 171"/>
          <p:cNvSpPr/>
          <p:nvPr/>
        </p:nvSpPr>
        <p:spPr>
          <a:xfrm>
            <a:off x="5888300" y="3035025"/>
            <a:ext cx="647400" cy="2700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Kajala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4294967295" type="ctrTitle"/>
          </p:nvPr>
        </p:nvSpPr>
        <p:spPr>
          <a:xfrm>
            <a:off x="685800" y="3101725"/>
            <a:ext cx="6731700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Why? </a:t>
            </a:r>
          </a:p>
        </p:txBody>
      </p:sp>
      <p:sp>
        <p:nvSpPr>
          <p:cNvPr id="177" name="Shape 177"/>
          <p:cNvSpPr txBox="1"/>
          <p:nvPr>
            <p:ph idx="4294967295" type="subTitle"/>
          </p:nvPr>
        </p:nvSpPr>
        <p:spPr>
          <a:xfrm>
            <a:off x="685800" y="4396350"/>
            <a:ext cx="67317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Causes of vision impairment</a:t>
            </a:r>
          </a:p>
        </p:txBody>
      </p:sp>
      <p:sp>
        <p:nvSpPr>
          <p:cNvPr id="178" name="Shape 178"/>
          <p:cNvSpPr/>
          <p:nvPr/>
        </p:nvSpPr>
        <p:spPr>
          <a:xfrm>
            <a:off x="927337" y="935475"/>
            <a:ext cx="2399399" cy="1921199"/>
          </a:xfrm>
          <a:prstGeom prst="wedgeRectCallout">
            <a:avLst>
              <a:gd fmla="val -32904" name="adj1"/>
              <a:gd fmla="val 66457" name="adj2"/>
            </a:avLst>
          </a:prstGeom>
          <a:noFill/>
          <a:ln cap="flat" cmpd="sng" w="1524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79" name="Shape 179"/>
          <p:cNvGrpSpPr/>
          <p:nvPr/>
        </p:nvGrpSpPr>
        <p:grpSpPr>
          <a:xfrm>
            <a:off x="1454291" y="1279019"/>
            <a:ext cx="1345500" cy="1234111"/>
            <a:chOff x="3955900" y="2984500"/>
            <a:chExt cx="414000" cy="422525"/>
          </a:xfrm>
        </p:grpSpPr>
        <p:sp>
          <p:nvSpPr>
            <p:cNvPr id="180" name="Shape 180"/>
            <p:cNvSpPr/>
            <p:nvPr/>
          </p:nvSpPr>
          <p:spPr>
            <a:xfrm>
              <a:off x="3955900" y="2984500"/>
              <a:ext cx="315700" cy="315675"/>
            </a:xfrm>
            <a:custGeom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3992525" y="3021125"/>
              <a:ext cx="242425" cy="242425"/>
            </a:xfrm>
            <a:custGeom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215400" y="3253150"/>
              <a:ext cx="154500" cy="153875"/>
            </a:xfrm>
            <a:custGeom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196050" y="4373275"/>
            <a:ext cx="1834500" cy="105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Childhood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1.5 mln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Visual impairment in numbers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822600" y="3219425"/>
            <a:ext cx="2223899" cy="139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Glaucoma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6.4 mln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819475" y="2155650"/>
            <a:ext cx="2373300" cy="1600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Others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10 mln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192775" y="1353725"/>
            <a:ext cx="2585400" cy="186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/>
              <a:t>Cataract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4800"/>
              <a:t>19 mln</a:t>
            </a:r>
          </a:p>
        </p:txBody>
      </p:sp>
      <p:sp>
        <p:nvSpPr>
          <p:cNvPr id="192" name="Shape 192"/>
          <p:cNvSpPr/>
          <p:nvPr/>
        </p:nvSpPr>
        <p:spPr>
          <a:xfrm rot="-1408882">
            <a:off x="1369535" y="4079127"/>
            <a:ext cx="7534428" cy="1265245"/>
          </a:xfrm>
          <a:prstGeom prst="rightArrow">
            <a:avLst>
              <a:gd fmla="val 37976" name="adj1"/>
              <a:gd fmla="val 138936" name="adj2"/>
            </a:avLst>
          </a:prstGeom>
          <a:solidFill>
            <a:srgbClr val="F0576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Bottom line...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126775" y="2302225"/>
            <a:ext cx="3153300" cy="326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/>
              <a:t>Medicine will not help.</a:t>
            </a:r>
          </a:p>
        </p:txBody>
      </p:sp>
      <p:pic>
        <p:nvPicPr>
          <p:cNvPr descr="doctor.png" id="199" name="Shape 199"/>
          <p:cNvPicPr preferRelativeResize="0"/>
          <p:nvPr/>
        </p:nvPicPr>
        <p:blipFill rotWithShape="1">
          <a:blip r:embed="rId3">
            <a:alphaModFix/>
          </a:blip>
          <a:srcRect b="7395" l="0" r="0" t="7403"/>
          <a:stretch/>
        </p:blipFill>
        <p:spPr>
          <a:xfrm>
            <a:off x="4683000" y="2302225"/>
            <a:ext cx="3266200" cy="3266199"/>
          </a:xfrm>
          <a:prstGeom prst="rect">
            <a:avLst/>
          </a:prstGeom>
          <a:noFill/>
          <a:ln cap="flat" cmpd="sng" w="1524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200" name="Shape 200"/>
          <p:cNvSpPr txBox="1"/>
          <p:nvPr/>
        </p:nvSpPr>
        <p:spPr>
          <a:xfrm>
            <a:off x="7756625" y="5658775"/>
            <a:ext cx="5448600" cy="63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 3.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4294967295" type="ctrTitle"/>
          </p:nvPr>
        </p:nvSpPr>
        <p:spPr>
          <a:xfrm>
            <a:off x="685800" y="3101725"/>
            <a:ext cx="6731700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Technology? </a:t>
            </a:r>
          </a:p>
        </p:txBody>
      </p:sp>
      <p:sp>
        <p:nvSpPr>
          <p:cNvPr id="206" name="Shape 206"/>
          <p:cNvSpPr txBox="1"/>
          <p:nvPr>
            <p:ph idx="4294967295" type="subTitle"/>
          </p:nvPr>
        </p:nvSpPr>
        <p:spPr>
          <a:xfrm>
            <a:off x="685800" y="4396350"/>
            <a:ext cx="67317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Can technology make impact?</a:t>
            </a:r>
          </a:p>
        </p:txBody>
      </p:sp>
      <p:sp>
        <p:nvSpPr>
          <p:cNvPr id="207" name="Shape 207"/>
          <p:cNvSpPr/>
          <p:nvPr/>
        </p:nvSpPr>
        <p:spPr>
          <a:xfrm>
            <a:off x="927337" y="935475"/>
            <a:ext cx="2399399" cy="1921199"/>
          </a:xfrm>
          <a:prstGeom prst="wedgeRectCallout">
            <a:avLst>
              <a:gd fmla="val -32904" name="adj1"/>
              <a:gd fmla="val 66457" name="adj2"/>
            </a:avLst>
          </a:prstGeom>
          <a:noFill/>
          <a:ln cap="flat" cmpd="sng" w="1524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08" name="Shape 208"/>
          <p:cNvGrpSpPr/>
          <p:nvPr/>
        </p:nvGrpSpPr>
        <p:grpSpPr>
          <a:xfrm>
            <a:off x="1461852" y="1273513"/>
            <a:ext cx="1330400" cy="1245123"/>
            <a:chOff x="5970800" y="1619250"/>
            <a:chExt cx="428650" cy="456725"/>
          </a:xfrm>
        </p:grpSpPr>
        <p:sp>
          <p:nvSpPr>
            <p:cNvPr id="209" name="Shape 209"/>
            <p:cNvSpPr/>
            <p:nvPr/>
          </p:nvSpPr>
          <p:spPr>
            <a:xfrm>
              <a:off x="5970800" y="1674200"/>
              <a:ext cx="377975" cy="377950"/>
            </a:xfrm>
            <a:custGeom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6068500" y="1771875"/>
              <a:ext cx="182575" cy="182600"/>
            </a:xfrm>
            <a:custGeom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5981175" y="2005125"/>
              <a:ext cx="75125" cy="70850"/>
            </a:xfrm>
            <a:custGeom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6263875" y="2005125"/>
              <a:ext cx="74525" cy="70850"/>
            </a:xfrm>
            <a:custGeom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6147875" y="1619250"/>
              <a:ext cx="251575" cy="255850"/>
            </a:xfrm>
            <a:custGeom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4294967295" type="title"/>
          </p:nvPr>
        </p:nvSpPr>
        <p:spPr>
          <a:xfrm>
            <a:off x="880050" y="274650"/>
            <a:ext cx="7383899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Customer requirements</a:t>
            </a:r>
          </a:p>
        </p:txBody>
      </p:sp>
      <p:sp>
        <p:nvSpPr>
          <p:cNvPr id="219" name="Shape 219"/>
          <p:cNvSpPr txBox="1"/>
          <p:nvPr>
            <p:ph idx="4294967295" type="body"/>
          </p:nvPr>
        </p:nvSpPr>
        <p:spPr>
          <a:xfrm>
            <a:off x="228600" y="2286000"/>
            <a:ext cx="2631900" cy="173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</a:rPr>
              <a:t>Affordable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0" name="Shape 220"/>
          <p:cNvSpPr txBox="1"/>
          <p:nvPr>
            <p:ph idx="4294967295" type="body"/>
          </p:nvPr>
        </p:nvSpPr>
        <p:spPr>
          <a:xfrm>
            <a:off x="2995363" y="2286000"/>
            <a:ext cx="2631900" cy="173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</a:rPr>
              <a:t>Easy to use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1" name="Shape 221"/>
          <p:cNvSpPr txBox="1"/>
          <p:nvPr>
            <p:ph idx="4294967295" type="body"/>
          </p:nvPr>
        </p:nvSpPr>
        <p:spPr>
          <a:xfrm>
            <a:off x="5990727" y="2286000"/>
            <a:ext cx="2631900" cy="173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</a:rPr>
              <a:t>Functional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2" name="Shape 222"/>
          <p:cNvSpPr txBox="1"/>
          <p:nvPr>
            <p:ph idx="4294967295" type="body"/>
          </p:nvPr>
        </p:nvSpPr>
        <p:spPr>
          <a:xfrm>
            <a:off x="228600" y="4495800"/>
            <a:ext cx="2631900" cy="173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</a:rPr>
              <a:t>Portable</a:t>
            </a:r>
          </a:p>
        </p:txBody>
      </p:sp>
      <p:sp>
        <p:nvSpPr>
          <p:cNvPr id="223" name="Shape 223"/>
          <p:cNvSpPr txBox="1"/>
          <p:nvPr>
            <p:ph idx="4294967295" type="body"/>
          </p:nvPr>
        </p:nvSpPr>
        <p:spPr>
          <a:xfrm>
            <a:off x="2995363" y="4495800"/>
            <a:ext cx="2631900" cy="173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</a:rPr>
              <a:t>Reliable</a:t>
            </a:r>
          </a:p>
        </p:txBody>
      </p:sp>
      <p:sp>
        <p:nvSpPr>
          <p:cNvPr id="224" name="Shape 224"/>
          <p:cNvSpPr txBox="1"/>
          <p:nvPr>
            <p:ph idx="4294967295" type="body"/>
          </p:nvPr>
        </p:nvSpPr>
        <p:spPr>
          <a:xfrm>
            <a:off x="5990727" y="4495800"/>
            <a:ext cx="2631900" cy="173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</a:rPr>
              <a:t>Pretty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119462" y="1903844"/>
            <a:ext cx="383718" cy="383695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6" name="Shape 226"/>
          <p:cNvGrpSpPr/>
          <p:nvPr/>
        </p:nvGrpSpPr>
        <p:grpSpPr>
          <a:xfrm>
            <a:off x="1329366" y="1996761"/>
            <a:ext cx="430370" cy="289245"/>
            <a:chOff x="1241275" y="3718400"/>
            <a:chExt cx="450650" cy="302875"/>
          </a:xfrm>
        </p:grpSpPr>
        <p:sp>
          <p:nvSpPr>
            <p:cNvPr id="227" name="Shape 227"/>
            <p:cNvSpPr/>
            <p:nvPr/>
          </p:nvSpPr>
          <p:spPr>
            <a:xfrm>
              <a:off x="1241275" y="3718400"/>
              <a:ext cx="450650" cy="302875"/>
            </a:xfrm>
            <a:custGeom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293175" y="3895475"/>
              <a:ext cx="174050" cy="12225"/>
            </a:xfrm>
            <a:custGeom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293175" y="3935775"/>
              <a:ext cx="122750" cy="12225"/>
            </a:xfrm>
            <a:custGeom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570375" y="3901575"/>
              <a:ext cx="62300" cy="40325"/>
            </a:xfrm>
            <a:custGeom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4125877" y="4123337"/>
            <a:ext cx="370874" cy="387204"/>
            <a:chOff x="3294650" y="3652450"/>
            <a:chExt cx="388350" cy="405450"/>
          </a:xfrm>
        </p:grpSpPr>
        <p:sp>
          <p:nvSpPr>
            <p:cNvPr id="232" name="Shape 232"/>
            <p:cNvSpPr/>
            <p:nvPr/>
          </p:nvSpPr>
          <p:spPr>
            <a:xfrm>
              <a:off x="3294650" y="3681775"/>
              <a:ext cx="376150" cy="376125"/>
            </a:xfrm>
            <a:custGeom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494925" y="3760525"/>
              <a:ext cx="188075" cy="97100"/>
            </a:xfrm>
            <a:custGeom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3494925" y="3652450"/>
              <a:ext cx="161200" cy="188100"/>
            </a:xfrm>
            <a:custGeom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Shape 235"/>
          <p:cNvGrpSpPr/>
          <p:nvPr/>
        </p:nvGrpSpPr>
        <p:grpSpPr>
          <a:xfrm>
            <a:off x="7101987" y="1877598"/>
            <a:ext cx="409360" cy="436172"/>
            <a:chOff x="5970800" y="1619250"/>
            <a:chExt cx="428650" cy="456725"/>
          </a:xfrm>
        </p:grpSpPr>
        <p:sp>
          <p:nvSpPr>
            <p:cNvPr id="236" name="Shape 236"/>
            <p:cNvSpPr/>
            <p:nvPr/>
          </p:nvSpPr>
          <p:spPr>
            <a:xfrm>
              <a:off x="5970800" y="1674200"/>
              <a:ext cx="377975" cy="377950"/>
            </a:xfrm>
            <a:custGeom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068500" y="1771875"/>
              <a:ext cx="182575" cy="182600"/>
            </a:xfrm>
            <a:custGeom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5981175" y="2005125"/>
              <a:ext cx="75125" cy="70850"/>
            </a:xfrm>
            <a:custGeom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263875" y="2005125"/>
              <a:ext cx="74525" cy="70850"/>
            </a:xfrm>
            <a:custGeom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147875" y="1619250"/>
              <a:ext cx="251575" cy="255850"/>
            </a:xfrm>
            <a:custGeom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Shape 241"/>
          <p:cNvGrpSpPr/>
          <p:nvPr/>
        </p:nvGrpSpPr>
        <p:grpSpPr>
          <a:xfrm>
            <a:off x="7171912" y="4104095"/>
            <a:ext cx="269526" cy="425712"/>
            <a:chOff x="1979475" y="4289300"/>
            <a:chExt cx="322400" cy="509225"/>
          </a:xfrm>
        </p:grpSpPr>
        <p:sp>
          <p:nvSpPr>
            <p:cNvPr id="242" name="Shape 242"/>
            <p:cNvSpPr/>
            <p:nvPr/>
          </p:nvSpPr>
          <p:spPr>
            <a:xfrm>
              <a:off x="2187075" y="4509100"/>
              <a:ext cx="114800" cy="114800"/>
            </a:xfrm>
            <a:custGeom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979475" y="4542675"/>
              <a:ext cx="156925" cy="156950"/>
            </a:xfrm>
            <a:custGeom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041125" y="4289300"/>
              <a:ext cx="240000" cy="509225"/>
            </a:xfrm>
            <a:custGeom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Shape 245"/>
          <p:cNvSpPr/>
          <p:nvPr/>
        </p:nvSpPr>
        <p:spPr>
          <a:xfrm>
            <a:off x="1369460" y="4142862"/>
            <a:ext cx="350200" cy="348152"/>
          </a:xfrm>
          <a:custGeom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4294967295" type="body"/>
          </p:nvPr>
        </p:nvSpPr>
        <p:spPr>
          <a:xfrm>
            <a:off x="838200" y="894850"/>
            <a:ext cx="4101900" cy="56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C5B9"/>
                </a:solidFill>
              </a:rPr>
              <a:t>White Cane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Pros: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Simplicity of use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price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good feedback</a:t>
            </a:r>
          </a:p>
          <a:p>
            <a:pPr lvl="0" rtl="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2F3848"/>
                </a:solidFill>
              </a:rPr>
              <a:t>Cons: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inflexibility 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unattractiveness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helpless in crowds</a:t>
            </a:r>
          </a:p>
        </p:txBody>
      </p:sp>
      <p:pic>
        <p:nvPicPr>
          <p:cNvPr descr="cane.jpg" id="251" name="Shape 251"/>
          <p:cNvPicPr preferRelativeResize="0"/>
          <p:nvPr/>
        </p:nvPicPr>
        <p:blipFill rotWithShape="1">
          <a:blip r:embed="rId3">
            <a:alphaModFix/>
          </a:blip>
          <a:srcRect b="1802" l="0" r="0" t="1802"/>
          <a:stretch/>
        </p:blipFill>
        <p:spPr>
          <a:xfrm>
            <a:off x="4683000" y="894850"/>
            <a:ext cx="3266199" cy="5393350"/>
          </a:xfrm>
          <a:prstGeom prst="rect">
            <a:avLst/>
          </a:prstGeom>
          <a:noFill/>
          <a:ln cap="flat" cmpd="sng" w="1524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252" name="Shape 252"/>
          <p:cNvSpPr txBox="1"/>
          <p:nvPr/>
        </p:nvSpPr>
        <p:spPr>
          <a:xfrm>
            <a:off x="7716675" y="6339250"/>
            <a:ext cx="819000" cy="33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 4.</a:t>
            </a:r>
          </a:p>
        </p:txBody>
      </p:sp>
      <p:sp>
        <p:nvSpPr>
          <p:cNvPr id="253" name="Shape 253"/>
          <p:cNvSpPr/>
          <p:nvPr/>
        </p:nvSpPr>
        <p:spPr>
          <a:xfrm>
            <a:off x="7375099" y="353175"/>
            <a:ext cx="1333211" cy="1229583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4294967295" type="body"/>
          </p:nvPr>
        </p:nvSpPr>
        <p:spPr>
          <a:xfrm>
            <a:off x="609600" y="894850"/>
            <a:ext cx="4101900" cy="56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C5B9"/>
                </a:solidFill>
              </a:rPr>
              <a:t>UltraCane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2F3848"/>
                </a:solidFill>
              </a:rPr>
              <a:t>Pros: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short and long range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head height detection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good feedback</a:t>
            </a:r>
          </a:p>
          <a:p>
            <a:pPr lvl="0" rtl="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2F3848"/>
                </a:solidFill>
              </a:rPr>
              <a:t>Cons: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complex is use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unattractiveness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price $979.99</a:t>
            </a:r>
          </a:p>
        </p:txBody>
      </p:sp>
      <p:pic>
        <p:nvPicPr>
          <p:cNvPr descr="ultra.jpg" id="259" name="Shape 259"/>
          <p:cNvPicPr preferRelativeResize="0"/>
          <p:nvPr/>
        </p:nvPicPr>
        <p:blipFill rotWithShape="1">
          <a:blip r:embed="rId3">
            <a:alphaModFix/>
          </a:blip>
          <a:srcRect b="0" l="5634" r="5634" t="0"/>
          <a:stretch/>
        </p:blipFill>
        <p:spPr>
          <a:xfrm>
            <a:off x="3650775" y="1305525"/>
            <a:ext cx="5036025" cy="4246949"/>
          </a:xfrm>
          <a:prstGeom prst="rect">
            <a:avLst/>
          </a:prstGeom>
          <a:noFill/>
          <a:ln cap="flat" cmpd="sng" w="1524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260" name="Shape 260"/>
          <p:cNvSpPr txBox="1"/>
          <p:nvPr/>
        </p:nvSpPr>
        <p:spPr>
          <a:xfrm>
            <a:off x="8402475" y="5653450"/>
            <a:ext cx="819000" cy="33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 5.</a:t>
            </a:r>
          </a:p>
        </p:txBody>
      </p:sp>
      <p:sp>
        <p:nvSpPr>
          <p:cNvPr id="261" name="Shape 261"/>
          <p:cNvSpPr/>
          <p:nvPr/>
        </p:nvSpPr>
        <p:spPr>
          <a:xfrm>
            <a:off x="2029563" y="5653441"/>
            <a:ext cx="819008" cy="791639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4294967295" type="body"/>
          </p:nvPr>
        </p:nvSpPr>
        <p:spPr>
          <a:xfrm>
            <a:off x="685800" y="894850"/>
            <a:ext cx="4101900" cy="56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C5B9"/>
                </a:solidFill>
              </a:rPr>
              <a:t>iGlasses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Pros: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comfort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ease of use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portability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hands free operation</a:t>
            </a:r>
          </a:p>
          <a:p>
            <a:pPr lvl="0" rtl="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2F3848"/>
                </a:solidFill>
              </a:rPr>
              <a:t>Cons: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supplementary use only 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low level of feedback</a:t>
            </a:r>
          </a:p>
          <a:p>
            <a:pPr lvl="0" rtl="0" algn="just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2F3848"/>
              </a:solidFill>
            </a:endParaRPr>
          </a:p>
        </p:txBody>
      </p:sp>
      <p:pic>
        <p:nvPicPr>
          <p:cNvPr descr="iglasses.png" id="267" name="Shape 267"/>
          <p:cNvPicPr preferRelativeResize="0"/>
          <p:nvPr/>
        </p:nvPicPr>
        <p:blipFill rotWithShape="1">
          <a:blip r:embed="rId3">
            <a:alphaModFix/>
          </a:blip>
          <a:srcRect b="4881" l="0" r="0" t="4890"/>
          <a:stretch/>
        </p:blipFill>
        <p:spPr>
          <a:xfrm>
            <a:off x="4010175" y="894850"/>
            <a:ext cx="4483275" cy="5393350"/>
          </a:xfrm>
          <a:prstGeom prst="rect">
            <a:avLst/>
          </a:prstGeom>
          <a:noFill/>
          <a:ln cap="flat" cmpd="sng" w="1524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268" name="Shape 268"/>
          <p:cNvSpPr txBox="1"/>
          <p:nvPr/>
        </p:nvSpPr>
        <p:spPr>
          <a:xfrm>
            <a:off x="8250075" y="6339250"/>
            <a:ext cx="819000" cy="33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 6.</a:t>
            </a:r>
          </a:p>
        </p:txBody>
      </p:sp>
      <p:sp>
        <p:nvSpPr>
          <p:cNvPr id="269" name="Shape 269"/>
          <p:cNvSpPr/>
          <p:nvPr/>
        </p:nvSpPr>
        <p:spPr>
          <a:xfrm>
            <a:off x="6977828" y="485599"/>
            <a:ext cx="1384509" cy="1286959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0576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4294967295" type="ctrTitle"/>
          </p:nvPr>
        </p:nvSpPr>
        <p:spPr>
          <a:xfrm>
            <a:off x="2180550" y="1619075"/>
            <a:ext cx="4782900" cy="104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Hello!</a:t>
            </a:r>
          </a:p>
        </p:txBody>
      </p:sp>
      <p:sp>
        <p:nvSpPr>
          <p:cNvPr id="83" name="Shape 83"/>
          <p:cNvSpPr txBox="1"/>
          <p:nvPr>
            <p:ph idx="4294967295" type="subTitle"/>
          </p:nvPr>
        </p:nvSpPr>
        <p:spPr>
          <a:xfrm>
            <a:off x="2109250" y="2665475"/>
            <a:ext cx="4782900" cy="104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F05768"/>
                </a:solidFill>
              </a:rPr>
              <a:t>I am Lukasz Juraszek</a:t>
            </a:r>
          </a:p>
        </p:txBody>
      </p:sp>
      <p:sp>
        <p:nvSpPr>
          <p:cNvPr id="84" name="Shape 84"/>
          <p:cNvSpPr txBox="1"/>
          <p:nvPr>
            <p:ph idx="4294967295" type="body"/>
          </p:nvPr>
        </p:nvSpPr>
        <p:spPr>
          <a:xfrm>
            <a:off x="622650" y="3711875"/>
            <a:ext cx="7898699" cy="1521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I am here because I love to help people.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4294967295" type="body"/>
          </p:nvPr>
        </p:nvSpPr>
        <p:spPr>
          <a:xfrm>
            <a:off x="838200" y="894850"/>
            <a:ext cx="4101900" cy="567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b="1" lang="en">
                <a:solidFill>
                  <a:srgbClr val="00C5B9"/>
                </a:solidFill>
              </a:rPr>
              <a:t>XploR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Pros: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functional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facial recognition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navigation</a:t>
            </a:r>
          </a:p>
          <a:p>
            <a:pPr lvl="0" rtl="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2F3848"/>
                </a:solidFill>
              </a:rPr>
              <a:t>Cons: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overly complicated 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expensive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Clr>
                <a:srgbClr val="2F3848"/>
              </a:buClr>
              <a:buSzPct val="50000"/>
            </a:pPr>
            <a:r>
              <a:rPr lang="en" sz="1800">
                <a:solidFill>
                  <a:srgbClr val="2F3848"/>
                </a:solidFill>
              </a:rPr>
              <a:t>hand operated</a:t>
            </a:r>
          </a:p>
        </p:txBody>
      </p:sp>
      <p:pic>
        <p:nvPicPr>
          <p:cNvPr descr="xplor.png" id="275" name="Shape 275"/>
          <p:cNvPicPr preferRelativeResize="0"/>
          <p:nvPr/>
        </p:nvPicPr>
        <p:blipFill rotWithShape="1">
          <a:blip r:embed="rId3">
            <a:alphaModFix/>
          </a:blip>
          <a:srcRect b="0" l="9631" r="15411" t="0"/>
          <a:stretch/>
        </p:blipFill>
        <p:spPr>
          <a:xfrm>
            <a:off x="4683000" y="894850"/>
            <a:ext cx="3266199" cy="5393350"/>
          </a:xfrm>
          <a:prstGeom prst="rect">
            <a:avLst/>
          </a:prstGeom>
          <a:noFill/>
          <a:ln cap="flat" cmpd="sng" w="1524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276" name="Shape 276"/>
          <p:cNvSpPr txBox="1"/>
          <p:nvPr/>
        </p:nvSpPr>
        <p:spPr>
          <a:xfrm>
            <a:off x="7716675" y="6339250"/>
            <a:ext cx="819000" cy="33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 7.</a:t>
            </a:r>
          </a:p>
        </p:txBody>
      </p:sp>
      <p:grpSp>
        <p:nvGrpSpPr>
          <p:cNvPr id="277" name="Shape 277"/>
          <p:cNvGrpSpPr/>
          <p:nvPr/>
        </p:nvGrpSpPr>
        <p:grpSpPr>
          <a:xfrm>
            <a:off x="3023432" y="5359459"/>
            <a:ext cx="1216441" cy="1077282"/>
            <a:chOff x="5975075" y="2327500"/>
            <a:chExt cx="420100" cy="388350"/>
          </a:xfrm>
        </p:grpSpPr>
        <p:sp>
          <p:nvSpPr>
            <p:cNvPr id="278" name="Shape 278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4294967295" type="ctrTitle"/>
          </p:nvPr>
        </p:nvSpPr>
        <p:spPr>
          <a:xfrm>
            <a:off x="685800" y="3101725"/>
            <a:ext cx="6731700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Solution? </a:t>
            </a:r>
          </a:p>
        </p:txBody>
      </p:sp>
      <p:sp>
        <p:nvSpPr>
          <p:cNvPr id="285" name="Shape 285"/>
          <p:cNvSpPr txBox="1"/>
          <p:nvPr>
            <p:ph idx="4294967295" type="subTitle"/>
          </p:nvPr>
        </p:nvSpPr>
        <p:spPr>
          <a:xfrm>
            <a:off x="685800" y="4396350"/>
            <a:ext cx="67317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Echo-locator is the way</a:t>
            </a:r>
          </a:p>
        </p:txBody>
      </p:sp>
      <p:sp>
        <p:nvSpPr>
          <p:cNvPr id="286" name="Shape 286"/>
          <p:cNvSpPr/>
          <p:nvPr/>
        </p:nvSpPr>
        <p:spPr>
          <a:xfrm>
            <a:off x="927337" y="935475"/>
            <a:ext cx="2399399" cy="1921199"/>
          </a:xfrm>
          <a:prstGeom prst="wedgeRectCallout">
            <a:avLst>
              <a:gd fmla="val -32904" name="adj1"/>
              <a:gd fmla="val 66457" name="adj2"/>
            </a:avLst>
          </a:prstGeom>
          <a:noFill/>
          <a:ln cap="flat" cmpd="sng" w="1524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447845" y="1198393"/>
            <a:ext cx="1358401" cy="1395365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3190800" y="2362200"/>
            <a:ext cx="2724300" cy="2724300"/>
          </a:xfrm>
          <a:prstGeom prst="ellipse">
            <a:avLst/>
          </a:prstGeom>
          <a:solidFill>
            <a:srgbClr val="2F3848"/>
          </a:solidFill>
          <a:ln cap="flat" cmpd="sng" w="114300">
            <a:solidFill>
              <a:srgbClr val="2F384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Functional</a:t>
            </a:r>
          </a:p>
        </p:txBody>
      </p:sp>
      <p:sp>
        <p:nvSpPr>
          <p:cNvPr id="293" name="Shape 293"/>
          <p:cNvSpPr/>
          <p:nvPr/>
        </p:nvSpPr>
        <p:spPr>
          <a:xfrm>
            <a:off x="733350" y="2362200"/>
            <a:ext cx="2724300" cy="2724300"/>
          </a:xfrm>
          <a:prstGeom prst="ellipse">
            <a:avLst/>
          </a:prstGeom>
          <a:noFill/>
          <a:ln cap="flat" cmpd="sng" w="114300">
            <a:solidFill>
              <a:srgbClr val="F0576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Innovative</a:t>
            </a:r>
          </a:p>
        </p:txBody>
      </p:sp>
      <p:sp>
        <p:nvSpPr>
          <p:cNvPr id="294" name="Shape 294"/>
          <p:cNvSpPr/>
          <p:nvPr/>
        </p:nvSpPr>
        <p:spPr>
          <a:xfrm>
            <a:off x="5686350" y="2362200"/>
            <a:ext cx="2724300" cy="2724300"/>
          </a:xfrm>
          <a:prstGeom prst="ellipse">
            <a:avLst/>
          </a:prstGeom>
          <a:noFill/>
          <a:ln cap="flat" cmpd="sng" w="114300">
            <a:solidFill>
              <a:srgbClr val="00C5B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Inexpensive</a:t>
            </a: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Echo-locator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Innovative</a:t>
            </a:r>
          </a:p>
        </p:txBody>
      </p:sp>
      <p:pic>
        <p:nvPicPr>
          <p:cNvPr descr="giphy.gif"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25" y="1684600"/>
            <a:ext cx="3985675" cy="2989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2.gif"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00" y="3530500"/>
            <a:ext cx="4056874" cy="304264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4707300" y="1819550"/>
            <a:ext cx="3941699" cy="124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Wide horizontal scanning allows for accurate obstacle avoidance.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762075" y="5059525"/>
            <a:ext cx="3540599" cy="131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Vertical motion for detecting obstacles high and low.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 1</a:t>
            </a:r>
          </a:p>
        </p:txBody>
      </p:sp>
      <p:pic>
        <p:nvPicPr>
          <p:cNvPr descr="sidewalk.JPG"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575" y="1518525"/>
            <a:ext cx="3932048" cy="29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4980350" y="2126025"/>
            <a:ext cx="35196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OBSTACLE ON THE LEFT</a:t>
            </a:r>
          </a:p>
        </p:txBody>
      </p:sp>
      <p:sp>
        <p:nvSpPr>
          <p:cNvPr id="312" name="Shape 312"/>
          <p:cNvSpPr/>
          <p:nvPr/>
        </p:nvSpPr>
        <p:spPr>
          <a:xfrm>
            <a:off x="5105275" y="3523225"/>
            <a:ext cx="3394800" cy="27731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ullet.gif"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349" y="5540799"/>
            <a:ext cx="369424" cy="36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750" y="35232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15" name="Shape 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162" y="42609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16" name="Shape 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250" y="35232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17" name="Shape 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250" y="42609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18" name="Shape 3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250" y="5076612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19" name="Shape 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3300" y="35232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20" name="Shape 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3300" y="42609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21" name="Shape 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3300" y="4998625"/>
            <a:ext cx="1297800" cy="12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745775" y="5144375"/>
            <a:ext cx="6143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BOTTOM LEFT VIBRATION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FIRES UP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 2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4980350" y="2126025"/>
            <a:ext cx="35196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TALL OBSTACLE ON THE RIGHT</a:t>
            </a:r>
          </a:p>
        </p:txBody>
      </p:sp>
      <p:sp>
        <p:nvSpPr>
          <p:cNvPr id="329" name="Shape 329"/>
          <p:cNvSpPr/>
          <p:nvPr/>
        </p:nvSpPr>
        <p:spPr>
          <a:xfrm>
            <a:off x="5105275" y="3523225"/>
            <a:ext cx="3394800" cy="27731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ullet.gif"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475" y="5540812"/>
            <a:ext cx="369424" cy="36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750" y="35232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162" y="42609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250" y="35232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250" y="42609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250" y="5076612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175" y="5076625"/>
            <a:ext cx="1297800" cy="12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649800" y="5144375"/>
            <a:ext cx="36663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THREE RIGHT VIBRATORS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 ALERTING</a:t>
            </a:r>
          </a:p>
        </p:txBody>
      </p:sp>
      <p:pic>
        <p:nvPicPr>
          <p:cNvPr descr="sidewalk2.jpg" id="338" name="Shape 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96" y="1544000"/>
            <a:ext cx="4257575" cy="319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et.gif"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487" y="3987412"/>
            <a:ext cx="369424" cy="36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et.gif"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487" y="4725124"/>
            <a:ext cx="369424" cy="36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 3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4980350" y="2126025"/>
            <a:ext cx="35196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MIDDLE HEIGHT WIDE OBSTACLE</a:t>
            </a:r>
          </a:p>
        </p:txBody>
      </p:sp>
      <p:sp>
        <p:nvSpPr>
          <p:cNvPr id="347" name="Shape 347"/>
          <p:cNvSpPr/>
          <p:nvPr/>
        </p:nvSpPr>
        <p:spPr>
          <a:xfrm>
            <a:off x="5105275" y="3523225"/>
            <a:ext cx="3394800" cy="27731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ullet.gif"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937" y="5558737"/>
            <a:ext cx="369424" cy="36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750" y="35232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250" y="3523225"/>
            <a:ext cx="129780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doff.png"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9787" y="3523225"/>
            <a:ext cx="1297800" cy="12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1139125" y="4821025"/>
            <a:ext cx="36663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TWO BOTTOM ROWS VIBRATE.</a:t>
            </a:r>
          </a:p>
        </p:txBody>
      </p:sp>
      <p:pic>
        <p:nvPicPr>
          <p:cNvPr descr="bullet.gif"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987" y="5558737"/>
            <a:ext cx="369424" cy="36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et.gif"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450" y="5558724"/>
            <a:ext cx="369424" cy="36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w-wall.png" id="355" name="Shape 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075" y="1621644"/>
            <a:ext cx="4218349" cy="252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et.gif"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937" y="4772562"/>
            <a:ext cx="369424" cy="36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et.gif"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975" y="4772562"/>
            <a:ext cx="369424" cy="369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et.gif"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9587" y="4772562"/>
            <a:ext cx="369424" cy="36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489275" y="1981200"/>
            <a:ext cx="2631900" cy="224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200">
                <a:solidFill>
                  <a:srgbClr val="00C5B9"/>
                </a:solidFill>
              </a:rPr>
              <a:t>Low Cost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 sz="3200">
                <a:solidFill>
                  <a:srgbClr val="2F3848"/>
                </a:solidFill>
              </a:rPr>
              <a:t>$40</a:t>
            </a:r>
          </a:p>
        </p:txBody>
      </p:sp>
      <p:sp>
        <p:nvSpPr>
          <p:cNvPr id="364" name="Shape 364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Additionals</a:t>
            </a:r>
          </a:p>
        </p:txBody>
      </p:sp>
      <p:sp>
        <p:nvSpPr>
          <p:cNvPr id="365" name="Shape 365"/>
          <p:cNvSpPr txBox="1"/>
          <p:nvPr>
            <p:ph idx="2" type="body"/>
          </p:nvPr>
        </p:nvSpPr>
        <p:spPr>
          <a:xfrm>
            <a:off x="3256050" y="1981200"/>
            <a:ext cx="2631900" cy="224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200">
                <a:solidFill>
                  <a:srgbClr val="00C5B9"/>
                </a:solidFill>
              </a:rPr>
              <a:t>User-friendly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SzPct val="50000"/>
            </a:pPr>
            <a:r>
              <a:rPr lang="en" sz="1800"/>
              <a:t>quick set-up</a:t>
            </a: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buSzPct val="50000"/>
            </a:pPr>
            <a:r>
              <a:rPr lang="en" sz="1800"/>
              <a:t>intuitive alerts</a:t>
            </a:r>
          </a:p>
          <a:p>
            <a:pPr indent="-285750" lvl="0" marL="457200" algn="just">
              <a:lnSpc>
                <a:spcPct val="200000"/>
              </a:lnSpc>
              <a:spcBef>
                <a:spcPts val="0"/>
              </a:spcBef>
              <a:buSzPct val="50000"/>
            </a:pPr>
            <a:r>
              <a:rPr lang="en" sz="1800"/>
              <a:t>battery control</a:t>
            </a:r>
          </a:p>
        </p:txBody>
      </p:sp>
      <p:sp>
        <p:nvSpPr>
          <p:cNvPr id="366" name="Shape 366"/>
          <p:cNvSpPr txBox="1"/>
          <p:nvPr>
            <p:ph idx="3" type="body"/>
          </p:nvPr>
        </p:nvSpPr>
        <p:spPr>
          <a:xfrm>
            <a:off x="6022825" y="1981200"/>
            <a:ext cx="2631900" cy="246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1" lang="en" sz="3200">
                <a:solidFill>
                  <a:srgbClr val="00C5B9"/>
                </a:solidFill>
              </a:rPr>
              <a:t>No-hands operated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24150" y="4615825"/>
            <a:ext cx="2631900" cy="2096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200">
                <a:solidFill>
                  <a:srgbClr val="00C5B9"/>
                </a:solidFill>
              </a:rPr>
              <a:t>Light weight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200"/>
              <a:t>1lbs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3256050" y="4615825"/>
            <a:ext cx="2631900" cy="224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200">
                <a:solidFill>
                  <a:srgbClr val="00C5B9"/>
                </a:solidFill>
              </a:rPr>
              <a:t>Easy to hide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200">
              <a:solidFill>
                <a:srgbClr val="2F3848"/>
              </a:solidFill>
            </a:endParaRPr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022825" y="4615825"/>
            <a:ext cx="2631900" cy="224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200">
                <a:solidFill>
                  <a:srgbClr val="00C5B9"/>
                </a:solidFill>
              </a:rPr>
              <a:t>Reliable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200">
              <a:solidFill>
                <a:srgbClr val="2F384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4294967295" type="ctrTitle"/>
          </p:nvPr>
        </p:nvSpPr>
        <p:spPr>
          <a:xfrm>
            <a:off x="4098575" y="2412650"/>
            <a:ext cx="4782900" cy="104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6000">
                <a:solidFill>
                  <a:srgbClr val="6CF3CE"/>
                </a:solidFill>
              </a:rPr>
              <a:t>Thanks!</a:t>
            </a:r>
          </a:p>
        </p:txBody>
      </p:sp>
      <p:sp>
        <p:nvSpPr>
          <p:cNvPr id="375" name="Shape 375"/>
          <p:cNvSpPr txBox="1"/>
          <p:nvPr>
            <p:ph idx="4294967295" type="subTitle"/>
          </p:nvPr>
        </p:nvSpPr>
        <p:spPr>
          <a:xfrm>
            <a:off x="4098575" y="3459050"/>
            <a:ext cx="47829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376" name="Shape 376"/>
          <p:cNvSpPr/>
          <p:nvPr/>
        </p:nvSpPr>
        <p:spPr>
          <a:xfrm>
            <a:off x="1064687" y="2584250"/>
            <a:ext cx="2399399" cy="1921199"/>
          </a:xfrm>
          <a:prstGeom prst="wedgeRectCallout">
            <a:avLst>
              <a:gd fmla="val 63327" name="adj1"/>
              <a:gd fmla="val -33279" name="adj2"/>
            </a:avLst>
          </a:prstGeom>
          <a:noFill/>
          <a:ln cap="flat" cmpd="sng" w="152400">
            <a:solidFill>
              <a:srgbClr val="6CF3CE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77" name="Shape 377"/>
          <p:cNvGrpSpPr/>
          <p:nvPr/>
        </p:nvGrpSpPr>
        <p:grpSpPr>
          <a:xfrm>
            <a:off x="1553326" y="2869312"/>
            <a:ext cx="1422144" cy="1351067"/>
            <a:chOff x="5297950" y="1632050"/>
            <a:chExt cx="426200" cy="431100"/>
          </a:xfrm>
        </p:grpSpPr>
        <p:sp>
          <p:nvSpPr>
            <p:cNvPr id="378" name="Shape 378"/>
            <p:cNvSpPr/>
            <p:nvPr/>
          </p:nvSpPr>
          <p:spPr>
            <a:xfrm>
              <a:off x="5404800" y="1936125"/>
              <a:ext cx="212500" cy="127025"/>
            </a:xfrm>
            <a:custGeom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297950" y="1632050"/>
              <a:ext cx="426200" cy="294950"/>
            </a:xfrm>
            <a:custGeom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753150" y="1600200"/>
            <a:ext cx="76377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2F3848"/>
              </a:buClr>
              <a:buSzPct val="100000"/>
            </a:pPr>
            <a:r>
              <a:rPr lang="en" sz="1200">
                <a:solidFill>
                  <a:srgbClr val="2F3848"/>
                </a:solidFill>
              </a:rPr>
              <a:t>Fig 1. Reporter, Daily Mail. "Blind Man Astounds Scientists after Negotiating Obstacle Course Using Extra 'sense'" </a:t>
            </a:r>
            <a:r>
              <a:rPr i="1" lang="en" sz="1200">
                <a:solidFill>
                  <a:srgbClr val="2F3848"/>
                </a:solidFill>
              </a:rPr>
              <a:t>Mail Online</a:t>
            </a:r>
            <a:r>
              <a:rPr lang="en" sz="1200">
                <a:solidFill>
                  <a:srgbClr val="2F3848"/>
                </a:solidFill>
              </a:rPr>
              <a:t>. Associated Newspapers, n.d. Web. 01 Dec. 2015. http://www.dailymail.co.uk/sciencetech/article-1100429/Blind-man-astounds-scientists-negotiating-obstacle-course-using-extra-sense.html&gt;.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2F3848"/>
              </a:buClr>
              <a:buSzPct val="100000"/>
            </a:pPr>
            <a:r>
              <a:rPr lang="en" sz="1200">
                <a:solidFill>
                  <a:srgbClr val="2F3848"/>
                </a:solidFill>
              </a:rPr>
              <a:t>Fig 2. </a:t>
            </a:r>
            <a:r>
              <a:rPr lang="en" sz="1200">
                <a:solidFill>
                  <a:srgbClr val="2F3848"/>
                </a:solidFill>
                <a:highlight>
                  <a:srgbClr val="F2F2F2"/>
                </a:highlight>
              </a:rPr>
              <a:t>"Cataract." </a:t>
            </a:r>
            <a:r>
              <a:rPr i="1" lang="en" sz="1200">
                <a:solidFill>
                  <a:srgbClr val="2F3848"/>
                </a:solidFill>
                <a:highlight>
                  <a:srgbClr val="F2F2F2"/>
                </a:highlight>
              </a:rPr>
              <a:t>Cataract</a:t>
            </a:r>
            <a:r>
              <a:rPr lang="en" sz="1200">
                <a:solidFill>
                  <a:srgbClr val="2F3848"/>
                </a:solidFill>
                <a:highlight>
                  <a:srgbClr val="F2F2F2"/>
                </a:highlight>
              </a:rPr>
              <a:t>. N.p., n.d. Web. 01 Dec. 2015. &lt;http://www.iapb.org/vision-2020/what-is-avoidable-blindness/cataract&gt;.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2F3848"/>
              </a:buClr>
              <a:buSzPct val="100000"/>
            </a:pPr>
            <a:r>
              <a:rPr lang="en" sz="1200">
                <a:solidFill>
                  <a:srgbClr val="2F3848"/>
                </a:solidFill>
                <a:highlight>
                  <a:srgbClr val="F2F2F2"/>
                </a:highlight>
              </a:rPr>
              <a:t>Fig 3. "Online Reviews For Doctors: Ignorance Is Not Bliss." </a:t>
            </a:r>
            <a:r>
              <a:rPr i="1" lang="en" sz="1200">
                <a:solidFill>
                  <a:srgbClr val="2F3848"/>
                </a:solidFill>
                <a:highlight>
                  <a:srgbClr val="F2F2F2"/>
                </a:highlight>
              </a:rPr>
              <a:t>Online Reviews For Doctors: Ignorance Is Not Bliss</a:t>
            </a:r>
            <a:r>
              <a:rPr lang="en" sz="1200">
                <a:solidFill>
                  <a:srgbClr val="2F3848"/>
                </a:solidFill>
                <a:highlight>
                  <a:srgbClr val="F2F2F2"/>
                </a:highlight>
              </a:rPr>
              <a:t>. N.p., n.d. Web. 01 Dec. 2015. &lt;http://www.blinkjarmedia.com/blog/online-reviews-for-doctors-ignorance-is-not-bliss&gt;.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2F3848"/>
              </a:buClr>
              <a:buSzPct val="100000"/>
            </a:pPr>
            <a:r>
              <a:rPr lang="en" sz="1200">
                <a:solidFill>
                  <a:srgbClr val="2F3848"/>
                </a:solidFill>
              </a:rPr>
              <a:t>Fig 4. "Blind Cane, Folding Cane, White Cane." </a:t>
            </a:r>
            <a:r>
              <a:rPr i="1" lang="en" sz="1200">
                <a:solidFill>
                  <a:srgbClr val="2F3848"/>
                </a:solidFill>
              </a:rPr>
              <a:t>Blind Cane</a:t>
            </a:r>
            <a:r>
              <a:rPr lang="en" sz="1200">
                <a:solidFill>
                  <a:srgbClr val="2F3848"/>
                </a:solidFill>
              </a:rPr>
              <a:t>. N.p., n.d. Web. 01 Dec. 2015. &lt;http://www.rehabmart.com/category/Blind_Canes.htm&gt;.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2F3848"/>
              </a:buClr>
              <a:buSzPct val="100000"/>
            </a:pPr>
            <a:r>
              <a:rPr lang="en" sz="1200">
                <a:solidFill>
                  <a:srgbClr val="2F3848"/>
                </a:solidFill>
              </a:rPr>
              <a:t>Fig 5. </a:t>
            </a:r>
            <a:r>
              <a:rPr lang="en" sz="1200">
                <a:solidFill>
                  <a:srgbClr val="2F3848"/>
                </a:solidFill>
                <a:highlight>
                  <a:srgbClr val="F2F2F2"/>
                </a:highlight>
              </a:rPr>
              <a:t>"Connection." </a:t>
            </a:r>
            <a:r>
              <a:rPr i="1" lang="en" sz="1200">
                <a:solidFill>
                  <a:srgbClr val="2F3848"/>
                </a:solidFill>
                <a:highlight>
                  <a:srgbClr val="F2F2F2"/>
                </a:highlight>
              </a:rPr>
              <a:t>Ultracane</a:t>
            </a:r>
            <a:r>
              <a:rPr lang="en" sz="1200">
                <a:solidFill>
                  <a:srgbClr val="2F3848"/>
                </a:solidFill>
                <a:highlight>
                  <a:srgbClr val="F2F2F2"/>
                </a:highlight>
              </a:rPr>
              <a:t>. N.p., n.d. Web. 01 Dec. 2015. &lt;http://www.cecitech.com/ultracane&gt;.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2F3848"/>
              </a:buClr>
              <a:buSzPct val="100000"/>
            </a:pPr>
            <a:r>
              <a:rPr lang="en" sz="1200">
                <a:solidFill>
                  <a:srgbClr val="2F3848"/>
                </a:solidFill>
                <a:highlight>
                  <a:srgbClr val="F2F2F2"/>
                </a:highlight>
              </a:rPr>
              <a:t>Fig 6. "IGlasses Ultrasonic Mobility Aid." </a:t>
            </a:r>
            <a:r>
              <a:rPr i="1" lang="en" sz="1200">
                <a:solidFill>
                  <a:srgbClr val="2F3848"/>
                </a:solidFill>
                <a:highlight>
                  <a:srgbClr val="F2F2F2"/>
                </a:highlight>
              </a:rPr>
              <a:t>IGlasses Ultrasonic Mobility Aid</a:t>
            </a:r>
            <a:r>
              <a:rPr lang="en" sz="1200">
                <a:solidFill>
                  <a:srgbClr val="2F3848"/>
                </a:solidFill>
                <a:highlight>
                  <a:srgbClr val="F2F2F2"/>
                </a:highlight>
              </a:rPr>
              <a:t>. N.p., n.d. Web. 01 Dec. 2015. &lt;https://www.independentliving.com/prodinfo.asp?number=659881&gt;.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2F3848"/>
              </a:buClr>
              <a:buSzPct val="100000"/>
            </a:pPr>
            <a:r>
              <a:rPr lang="en" sz="1200">
                <a:solidFill>
                  <a:srgbClr val="2F3848"/>
                </a:solidFill>
                <a:highlight>
                  <a:srgbClr val="F2F2F2"/>
                </a:highlight>
              </a:rPr>
              <a:t>Fig 7. MailOnline, Victoria Woollaston for. "XploR Cane Uses Facial Recognition." </a:t>
            </a:r>
            <a:r>
              <a:rPr i="1" lang="en" sz="1200">
                <a:solidFill>
                  <a:srgbClr val="2F3848"/>
                </a:solidFill>
                <a:highlight>
                  <a:srgbClr val="F2F2F2"/>
                </a:highlight>
              </a:rPr>
              <a:t>Mail Online</a:t>
            </a:r>
            <a:r>
              <a:rPr lang="en" sz="1200">
                <a:solidFill>
                  <a:srgbClr val="2F3848"/>
                </a:solidFill>
                <a:highlight>
                  <a:srgbClr val="F2F2F2"/>
                </a:highlight>
              </a:rPr>
              <a:t>. Associated Newspapers, 21 May 2015. Web. 01 Dec. 2015. &lt;http://www.dailymail.co.uk/sciencetech/article-3090790/XploR-cane-uses-facial-recognition-spot-friends-family-crowd-guides-blind-user-exact-location.html&gt;.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4294967295" type="subTitle"/>
          </p:nvPr>
        </p:nvSpPr>
        <p:spPr>
          <a:xfrm>
            <a:off x="2800050" y="4957450"/>
            <a:ext cx="3216000" cy="825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05768"/>
                </a:solidFill>
              </a:rPr>
              <a:t>Kenneth Wong</a:t>
            </a:r>
          </a:p>
        </p:txBody>
      </p:sp>
      <p:pic>
        <p:nvPicPr>
          <p:cNvPr descr="hugoppt.jpg" id="90" name="Shape 90"/>
          <p:cNvPicPr preferRelativeResize="0"/>
          <p:nvPr/>
        </p:nvPicPr>
        <p:blipFill rotWithShape="1">
          <a:blip r:embed="rId3">
            <a:alphaModFix/>
          </a:blip>
          <a:srcRect b="6859" l="9869" r="-4763" t="6859"/>
          <a:stretch/>
        </p:blipFill>
        <p:spPr>
          <a:xfrm>
            <a:off x="544000" y="4206100"/>
            <a:ext cx="1718399" cy="1718399"/>
          </a:xfrm>
          <a:prstGeom prst="wedgeRectCallout">
            <a:avLst>
              <a:gd fmla="val 68225" name="adj1"/>
              <a:gd fmla="val -20682" name="adj2"/>
            </a:avLst>
          </a:prstGeom>
          <a:noFill/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descr="danny.jpg" id="91" name="Shape 91"/>
          <p:cNvPicPr preferRelativeResize="0"/>
          <p:nvPr/>
        </p:nvPicPr>
        <p:blipFill rotWithShape="1">
          <a:blip r:embed="rId4">
            <a:alphaModFix/>
          </a:blip>
          <a:srcRect b="55481" l="59518" r="6151" t="7729"/>
          <a:stretch/>
        </p:blipFill>
        <p:spPr>
          <a:xfrm>
            <a:off x="6703650" y="1526400"/>
            <a:ext cx="1718399" cy="1718399"/>
          </a:xfrm>
          <a:prstGeom prst="wedgeRectCallout">
            <a:avLst>
              <a:gd fmla="val -69329" name="adj1"/>
              <a:gd fmla="val -21158" name="adj2"/>
            </a:avLst>
          </a:prstGeom>
          <a:noFill/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92" name="Shape 92"/>
          <p:cNvSpPr txBox="1"/>
          <p:nvPr>
            <p:ph idx="4294967295" type="subTitle"/>
          </p:nvPr>
        </p:nvSpPr>
        <p:spPr>
          <a:xfrm>
            <a:off x="2816675" y="1526400"/>
            <a:ext cx="3332700" cy="825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05768"/>
                </a:solidFill>
              </a:rPr>
              <a:t>Danny Delgado</a:t>
            </a:r>
          </a:p>
        </p:txBody>
      </p:sp>
      <p:sp>
        <p:nvSpPr>
          <p:cNvPr id="93" name="Shape 93"/>
          <p:cNvSpPr txBox="1"/>
          <p:nvPr>
            <p:ph idx="4294967295" type="subTitle"/>
          </p:nvPr>
        </p:nvSpPr>
        <p:spPr>
          <a:xfrm>
            <a:off x="2800050" y="2432700"/>
            <a:ext cx="3543900" cy="659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05768"/>
                </a:solidFill>
              </a:rPr>
              <a:t>Lukasz Juraszek</a:t>
            </a:r>
          </a:p>
        </p:txBody>
      </p:sp>
      <p:pic>
        <p:nvPicPr>
          <p:cNvPr descr="lukasz.jpg" id="94" name="Shape 94"/>
          <p:cNvPicPr preferRelativeResize="0"/>
          <p:nvPr/>
        </p:nvPicPr>
        <p:blipFill rotWithShape="1">
          <a:blip r:embed="rId5">
            <a:alphaModFix/>
          </a:blip>
          <a:srcRect b="74626" l="19104" r="44601" t="8006"/>
          <a:stretch/>
        </p:blipFill>
        <p:spPr>
          <a:xfrm>
            <a:off x="544000" y="1526400"/>
            <a:ext cx="1718399" cy="1718399"/>
          </a:xfrm>
          <a:prstGeom prst="wedgeRectCallout">
            <a:avLst>
              <a:gd fmla="val 73499" name="adj1"/>
              <a:gd fmla="val 21696" name="adj2"/>
            </a:avLst>
          </a:prstGeom>
          <a:noFill/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descr="ken.jpg" id="95" name="Shape 95"/>
          <p:cNvPicPr preferRelativeResize="0"/>
          <p:nvPr/>
        </p:nvPicPr>
        <p:blipFill rotWithShape="1">
          <a:blip r:embed="rId6">
            <a:alphaModFix/>
          </a:blip>
          <a:srcRect b="52004" l="27020" r="7807" t="10537"/>
          <a:stretch/>
        </p:blipFill>
        <p:spPr>
          <a:xfrm>
            <a:off x="6703650" y="4206100"/>
            <a:ext cx="1718399" cy="1718399"/>
          </a:xfrm>
          <a:prstGeom prst="wedgeRectCallout">
            <a:avLst>
              <a:gd fmla="val -76728" name="adj1"/>
              <a:gd fmla="val 19144" name="adj2"/>
            </a:avLst>
          </a:prstGeom>
          <a:noFill/>
          <a:ln cap="flat" cmpd="sng" w="1143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96" name="Shape 96"/>
          <p:cNvSpPr txBox="1"/>
          <p:nvPr>
            <p:ph idx="4294967295" type="subTitle"/>
          </p:nvPr>
        </p:nvSpPr>
        <p:spPr>
          <a:xfrm>
            <a:off x="2816675" y="4216750"/>
            <a:ext cx="2930699" cy="825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05768"/>
                </a:solidFill>
              </a:rPr>
              <a:t>Hugo Alcaraz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2339225" y="343200"/>
            <a:ext cx="4287600" cy="110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team!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F3848"/>
                </a:solidFill>
              </a:rPr>
              <a:t>Our vision</a:t>
            </a:r>
          </a:p>
        </p:txBody>
      </p:sp>
      <p:sp>
        <p:nvSpPr>
          <p:cNvPr id="103" name="Shape 103"/>
          <p:cNvSpPr txBox="1"/>
          <p:nvPr>
            <p:ph idx="1" type="subTitle"/>
          </p:nvPr>
        </p:nvSpPr>
        <p:spPr>
          <a:xfrm>
            <a:off x="854251" y="3922275"/>
            <a:ext cx="3815400" cy="993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are we actually trying to do?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vision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753150" y="1600200"/>
            <a:ext cx="7637700" cy="475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Helping people with visual impairment by: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buClr>
                <a:srgbClr val="2F3848"/>
              </a:buClr>
              <a:buSzPct val="75000"/>
            </a:pPr>
            <a:r>
              <a:rPr lang="en">
                <a:solidFill>
                  <a:srgbClr val="2F3848"/>
                </a:solidFill>
              </a:rPr>
              <a:t>increasing spatial awareness</a:t>
            </a: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buClr>
                <a:srgbClr val="2F3848"/>
              </a:buClr>
              <a:buSzPct val="75000"/>
            </a:pPr>
            <a:r>
              <a:rPr lang="en">
                <a:solidFill>
                  <a:srgbClr val="2F3848"/>
                </a:solidFill>
              </a:rPr>
              <a:t>boosting morale</a:t>
            </a: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buClr>
                <a:srgbClr val="2F3848"/>
              </a:buClr>
              <a:buSzPct val="75000"/>
            </a:pPr>
            <a:r>
              <a:rPr lang="en">
                <a:solidFill>
                  <a:srgbClr val="2F3848"/>
                </a:solidFill>
              </a:rPr>
              <a:t>enhancing </a:t>
            </a:r>
            <a:r>
              <a:rPr lang="en"/>
              <a:t>mobility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F3848"/>
                </a:solidFill>
              </a:rPr>
              <a:t>As a result, giving them confidence and fostering their independence.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4294967295" type="ctrTitle"/>
          </p:nvPr>
        </p:nvSpPr>
        <p:spPr>
          <a:xfrm>
            <a:off x="685800" y="3101725"/>
            <a:ext cx="6731700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How many? </a:t>
            </a:r>
          </a:p>
        </p:txBody>
      </p:sp>
      <p:sp>
        <p:nvSpPr>
          <p:cNvPr id="115" name="Shape 115"/>
          <p:cNvSpPr txBox="1"/>
          <p:nvPr>
            <p:ph idx="4294967295" type="subTitle"/>
          </p:nvPr>
        </p:nvSpPr>
        <p:spPr>
          <a:xfrm>
            <a:off x="685800" y="4396350"/>
            <a:ext cx="67317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Subject group in numbers</a:t>
            </a:r>
          </a:p>
        </p:txBody>
      </p:sp>
      <p:sp>
        <p:nvSpPr>
          <p:cNvPr id="116" name="Shape 116"/>
          <p:cNvSpPr/>
          <p:nvPr/>
        </p:nvSpPr>
        <p:spPr>
          <a:xfrm>
            <a:off x="927337" y="935475"/>
            <a:ext cx="2399399" cy="1921199"/>
          </a:xfrm>
          <a:prstGeom prst="wedgeRectCallout">
            <a:avLst>
              <a:gd fmla="val -32904" name="adj1"/>
              <a:gd fmla="val 66457" name="adj2"/>
            </a:avLst>
          </a:prstGeom>
          <a:noFill/>
          <a:ln cap="flat" cmpd="sng" w="1524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1120547" y="1093004"/>
            <a:ext cx="2012991" cy="1606132"/>
            <a:chOff x="3936375" y="3703750"/>
            <a:chExt cx="453050" cy="332175"/>
          </a:xfrm>
        </p:grpSpPr>
        <p:sp>
          <p:nvSpPr>
            <p:cNvPr id="118" name="Shape 118"/>
            <p:cNvSpPr/>
            <p:nvPr/>
          </p:nvSpPr>
          <p:spPr>
            <a:xfrm>
              <a:off x="3936375" y="3703750"/>
              <a:ext cx="453050" cy="332175"/>
            </a:xfrm>
            <a:custGeom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988875" y="3864325"/>
              <a:ext cx="77575" cy="133125"/>
            </a:xfrm>
            <a:custGeom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4259350" y="3864325"/>
              <a:ext cx="77575" cy="133125"/>
            </a:xfrm>
            <a:custGeom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4078625" y="3717800"/>
              <a:ext cx="77575" cy="279650"/>
            </a:xfrm>
            <a:custGeom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4168375" y="3788625"/>
              <a:ext cx="78175" cy="208825"/>
            </a:xfrm>
            <a:custGeom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4294967295" type="ctrTitle"/>
          </p:nvPr>
        </p:nvSpPr>
        <p:spPr>
          <a:xfrm>
            <a:off x="1206150" y="2111125"/>
            <a:ext cx="6731700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FFFFF"/>
                </a:solidFill>
              </a:rPr>
              <a:t>285,000,000</a:t>
            </a:r>
          </a:p>
        </p:txBody>
      </p:sp>
      <p:sp>
        <p:nvSpPr>
          <p:cNvPr id="128" name="Shape 128"/>
          <p:cNvSpPr txBox="1"/>
          <p:nvPr>
            <p:ph idx="4294967295" type="subTitle"/>
          </p:nvPr>
        </p:nvSpPr>
        <p:spPr>
          <a:xfrm>
            <a:off x="1206150" y="3786751"/>
            <a:ext cx="6731700" cy="132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...million of people with visual impairment (WHO)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4294967295" type="ctrTitle"/>
          </p:nvPr>
        </p:nvSpPr>
        <p:spPr>
          <a:xfrm>
            <a:off x="1206150" y="2111125"/>
            <a:ext cx="6731700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</a:rPr>
              <a:t>39,000,000</a:t>
            </a:r>
          </a:p>
        </p:txBody>
      </p:sp>
      <p:sp>
        <p:nvSpPr>
          <p:cNvPr id="134" name="Shape 134"/>
          <p:cNvSpPr txBox="1"/>
          <p:nvPr>
            <p:ph idx="4294967295" type="subTitle"/>
          </p:nvPr>
        </p:nvSpPr>
        <p:spPr>
          <a:xfrm>
            <a:off x="1206150" y="3786751"/>
            <a:ext cx="6731700" cy="132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...completely blind (WHO)</a:t>
            </a: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4294967295" type="ctrTitle"/>
          </p:nvPr>
        </p:nvSpPr>
        <p:spPr>
          <a:xfrm>
            <a:off x="685800" y="3101725"/>
            <a:ext cx="6731700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</a:rPr>
              <a:t>Who are they? </a:t>
            </a:r>
          </a:p>
        </p:txBody>
      </p:sp>
      <p:sp>
        <p:nvSpPr>
          <p:cNvPr id="140" name="Shape 140"/>
          <p:cNvSpPr txBox="1"/>
          <p:nvPr>
            <p:ph idx="4294967295" type="subTitle"/>
          </p:nvPr>
        </p:nvSpPr>
        <p:spPr>
          <a:xfrm>
            <a:off x="685800" y="4396350"/>
            <a:ext cx="6731700" cy="10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Description of the subject group</a:t>
            </a:r>
          </a:p>
        </p:txBody>
      </p:sp>
      <p:sp>
        <p:nvSpPr>
          <p:cNvPr id="141" name="Shape 141"/>
          <p:cNvSpPr/>
          <p:nvPr/>
        </p:nvSpPr>
        <p:spPr>
          <a:xfrm>
            <a:off x="927337" y="935475"/>
            <a:ext cx="2399399" cy="1921199"/>
          </a:xfrm>
          <a:prstGeom prst="wedgeRectCallout">
            <a:avLst>
              <a:gd fmla="val -32904" name="adj1"/>
              <a:gd fmla="val 66457" name="adj2"/>
            </a:avLst>
          </a:prstGeom>
          <a:noFill/>
          <a:ln cap="flat" cmpd="sng" w="1524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442842" y="1168158"/>
            <a:ext cx="1368416" cy="1455837"/>
          </a:xfrm>
          <a:custGeom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